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9" r:id="rId4"/>
    <p:sldId id="258" r:id="rId5"/>
    <p:sldId id="260" r:id="rId6"/>
    <p:sldId id="271" r:id="rId7"/>
    <p:sldId id="261" r:id="rId8"/>
    <p:sldId id="262" r:id="rId9"/>
    <p:sldId id="265" r:id="rId10"/>
    <p:sldId id="270" r:id="rId11"/>
    <p:sldId id="268" r:id="rId12"/>
    <p:sldId id="267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5" r:id="rId25"/>
    <p:sldId id="283" r:id="rId26"/>
    <p:sldId id="280" r:id="rId27"/>
    <p:sldId id="284" r:id="rId28"/>
    <p:sldId id="263" r:id="rId29"/>
    <p:sldId id="286" r:id="rId30"/>
    <p:sldId id="287" r:id="rId31"/>
    <p:sldId id="301" r:id="rId32"/>
    <p:sldId id="264" r:id="rId33"/>
    <p:sldId id="289" r:id="rId34"/>
    <p:sldId id="290" r:id="rId35"/>
    <p:sldId id="291" r:id="rId36"/>
    <p:sldId id="292" r:id="rId37"/>
    <p:sldId id="293" r:id="rId38"/>
    <p:sldId id="294" r:id="rId39"/>
    <p:sldId id="297" r:id="rId40"/>
    <p:sldId id="298" r:id="rId41"/>
    <p:sldId id="295" r:id="rId42"/>
    <p:sldId id="296" r:id="rId43"/>
    <p:sldId id="288" r:id="rId44"/>
    <p:sldId id="299" r:id="rId45"/>
    <p:sldId id="302" r:id="rId46"/>
    <p:sldId id="300" r:id="rId47"/>
    <p:sldId id="30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C8"/>
    <a:srgbClr val="FEE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941"/>
    <p:restoredTop sz="51276"/>
  </p:normalViewPr>
  <p:slideViewPr>
    <p:cSldViewPr snapToGrid="0" snapToObjects="1">
      <p:cViewPr varScale="1">
        <p:scale>
          <a:sx n="48" d="100"/>
          <a:sy n="48" d="100"/>
        </p:scale>
        <p:origin x="1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34323-5219-5B4D-8A6F-106734E521AA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16CA0-5004-4348-A00F-9858AA7CF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wordpress.org/polyglots/handbook/glossary/#hard-freez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Developed in 1439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16CA0-5004-4348-A00F-9858AA7CFC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1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Asia did use movable type first but the </a:t>
            </a:r>
            <a:r>
              <a:rPr lang="en-US" dirty="0" err="1"/>
              <a:t>latin</a:t>
            </a:r>
            <a:r>
              <a:rPr lang="en-US" dirty="0"/>
              <a:t> alphabet is simpler 26 characters compared to the 130 that are needed for Asian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16CA0-5004-4348-A00F-9858AA7CFC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49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Quote – Blockquote with Cite element</a:t>
            </a:r>
          </a:p>
          <a:p>
            <a:r>
              <a:rPr lang="en-US" dirty="0"/>
              <a:t>Verse is a &lt;pre&gt; block</a:t>
            </a:r>
          </a:p>
          <a:p>
            <a:r>
              <a:rPr lang="en-US" dirty="0"/>
              <a:t>Cover – Image set as background cover with centered title.  Limited editing on the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16CA0-5004-4348-A00F-9858AA7CFC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31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Wordpress</a:t>
            </a:r>
            <a:r>
              <a:rPr lang="en-US" dirty="0"/>
              <a:t> 4.9.8 Large panel that advertised </a:t>
            </a:r>
            <a:r>
              <a:rPr lang="en-US" dirty="0" err="1"/>
              <a:t>guttenberg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November 5, 2018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 4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November 12, 2018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 Candidate 1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hard string freeze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November 18, 2018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Dry run for release of WordPress 5.0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24 hour code freeze.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November 19, 2018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date for release of WordPress 5.0.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16CA0-5004-4348-A00F-9858AA7CFC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28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16CA0-5004-4348-A00F-9858AA7CFC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50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16CA0-5004-4348-A00F-9858AA7CFC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76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Palette is used:</a:t>
            </a:r>
          </a:p>
          <a:p>
            <a:r>
              <a:rPr lang="en-US" dirty="0"/>
              <a:t>Paragraph – background colors, Text Colors</a:t>
            </a:r>
          </a:p>
          <a:p>
            <a:r>
              <a:rPr lang="en-US" dirty="0"/>
              <a:t>Cover image – Overlay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16CA0-5004-4348-A00F-9858AA7CFC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00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either of these are used no new blocks can be placed on the page.  This I an issue if something needs multiple paragraphs.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16CA0-5004-4348-A00F-9858AA7CFC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38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here is huge and not depending on what the developer is trying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16CA0-5004-4348-A00F-9858AA7CFC2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6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8">
            <a:alpha val="8784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disonphpconference.com/talks/T07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press.org/plugins/block-unit-test/" TargetMode="External"/><Relationship Id="rId3" Type="http://schemas.openxmlformats.org/officeDocument/2006/relationships/hyperlink" Target="https://wordpress.org/gutenberg/handbook/reference/faq/#how-will-editor-styles-work" TargetMode="External"/><Relationship Id="rId7" Type="http://schemas.openxmlformats.org/officeDocument/2006/relationships/hyperlink" Target="https://richtabor.com/gutenberg-customizer-colors/" TargetMode="External"/><Relationship Id="rId2" Type="http://schemas.openxmlformats.org/officeDocument/2006/relationships/hyperlink" Target="https://wordpress.org/plugins/classic-edit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dpress.org/gutenberg/handbook/blocks/" TargetMode="External"/><Relationship Id="rId11" Type="http://schemas.openxmlformats.org/officeDocument/2006/relationships/hyperlink" Target="https://richtabor.com/add-wordpress-theme-styles-to-gutenberg/" TargetMode="External"/><Relationship Id="rId5" Type="http://schemas.openxmlformats.org/officeDocument/2006/relationships/hyperlink" Target="https://wordpress.org/gutenberg/handbook" TargetMode="External"/><Relationship Id="rId10" Type="http://schemas.openxmlformats.org/officeDocument/2006/relationships/hyperlink" Target="https://wordpress.org/gutenberg/handbook/extensibility/extending-blocks/#hiding-blocks-from-the-inserter" TargetMode="External"/><Relationship Id="rId4" Type="http://schemas.openxmlformats.org/officeDocument/2006/relationships/hyperlink" Target="https://github.com/WordPress/gutenberg/labels/Accessibility" TargetMode="External"/><Relationship Id="rId9" Type="http://schemas.openxmlformats.org/officeDocument/2006/relationships/hyperlink" Target="https://wordpress.org/gutenberg/handbook/templates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7830C6-8A1E-4D4F-973E-61474C908719}"/>
              </a:ext>
            </a:extLst>
          </p:cNvPr>
          <p:cNvSpPr/>
          <p:nvPr/>
        </p:nvSpPr>
        <p:spPr>
          <a:xfrm>
            <a:off x="1354667" y="1600200"/>
            <a:ext cx="9313332" cy="3124199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solidFill>
              <a:schemeClr val="bg1">
                <a:alpha val="38000"/>
              </a:schemeClr>
            </a:solidFill>
          </a:ln>
          <a:effectLst>
            <a:glow rad="12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E3F34-5B4A-894A-AF1A-866304B99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Stencil" pitchFamily="82" charset="77"/>
                <a:ea typeface="MS Gothic" panose="020B0609070205080204" pitchFamily="49" charset="-128"/>
                <a:cs typeface="Grotesque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Extending and Writing with Gutenberg</a:t>
            </a:r>
            <a:endParaRPr lang="en-US" spc="300" dirty="0">
              <a:solidFill>
                <a:schemeClr val="bg1"/>
              </a:solidFill>
              <a:latin typeface="Stencil" pitchFamily="82" charset="77"/>
              <a:ea typeface="MS Gothic" panose="020B0609070205080204" pitchFamily="49" charset="-128"/>
              <a:cs typeface="Grotesque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E938F-60BE-4F49-8AC6-9BB63A68EE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By: Daniel Greig</a:t>
            </a:r>
          </a:p>
        </p:txBody>
      </p:sp>
    </p:spTree>
    <p:extLst>
      <p:ext uri="{BB962C8B-B14F-4D97-AF65-F5344CB8AC3E}">
        <p14:creationId xmlns:p14="http://schemas.microsoft.com/office/powerpoint/2010/main" val="3935128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03B7-1FED-7E4A-BF55-E7C25FE5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Wordpress</a:t>
            </a:r>
            <a:r>
              <a:rPr lang="en-US" dirty="0">
                <a:solidFill>
                  <a:schemeClr val="bg1"/>
                </a:solidFill>
              </a:rPr>
              <a:t> 5.0 – Panic?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F74EC-7A51-7643-A3C4-89F814B7F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7753"/>
            <a:ext cx="9905999" cy="354171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 can turn Gutenberg off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wordpress.org</a:t>
            </a:r>
            <a:r>
              <a:rPr lang="en-US" dirty="0">
                <a:solidFill>
                  <a:schemeClr val="bg1"/>
                </a:solidFill>
              </a:rPr>
              <a:t>/plugins/disable-</a:t>
            </a:r>
            <a:r>
              <a:rPr lang="en-US" dirty="0" err="1">
                <a:solidFill>
                  <a:schemeClr val="bg1"/>
                </a:solidFill>
              </a:rPr>
              <a:t>gutenberg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  <a:p>
            <a:r>
              <a:rPr lang="en-US" dirty="0">
                <a:solidFill>
                  <a:schemeClr val="bg1"/>
                </a:solidFill>
              </a:rPr>
              <a:t>Classic Editor is offered as a Plugin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Conflicts with plugins that the site relies on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Users don’t want to learn something new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You have accessibility concerns</a:t>
            </a:r>
          </a:p>
        </p:txBody>
      </p:sp>
    </p:spTree>
    <p:extLst>
      <p:ext uri="{BB962C8B-B14F-4D97-AF65-F5344CB8AC3E}">
        <p14:creationId xmlns:p14="http://schemas.microsoft.com/office/powerpoint/2010/main" val="2737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t="-1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22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63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rebelem.com/lessons-learned-and-take-home-messages-from-dassmacc-day-2/quote-with-great-power-comes-great-responsibility-with-great-power-comes-great-responsibility-quote-daily-quote/">
            <a:extLst>
              <a:ext uri="{FF2B5EF4-FFF2-40B4-BE49-F238E27FC236}">
                <a16:creationId xmlns:a16="http://schemas.microsoft.com/office/drawing/2014/main" id="{051E6B71-20B7-8B48-8DBF-C353BB52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57" y="0"/>
            <a:ext cx="8578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1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3269-CB7C-E647-9843-0F12ADF35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can I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6E612-C064-9C45-A64E-E48FA4DB6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Training</a:t>
            </a:r>
          </a:p>
          <a:p>
            <a:r>
              <a:rPr lang="en-US" dirty="0">
                <a:solidFill>
                  <a:schemeClr val="bg1"/>
                </a:solidFill>
              </a:rPr>
              <a:t>Limit the Blocks available</a:t>
            </a:r>
          </a:p>
          <a:p>
            <a:r>
              <a:rPr lang="en-US" dirty="0">
                <a:solidFill>
                  <a:schemeClr val="bg1"/>
                </a:solidFill>
              </a:rPr>
              <a:t>Restrict Options available for blocks</a:t>
            </a:r>
          </a:p>
          <a:p>
            <a:r>
              <a:rPr lang="en-US" dirty="0">
                <a:solidFill>
                  <a:schemeClr val="bg1"/>
                </a:solidFill>
              </a:rPr>
              <a:t>Prefill out options for the blocks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Set reasonable defaults</a:t>
            </a:r>
          </a:p>
          <a:p>
            <a:r>
              <a:rPr lang="en-US" dirty="0">
                <a:solidFill>
                  <a:schemeClr val="bg1"/>
                </a:solidFill>
              </a:rPr>
              <a:t>Configure things by post type</a:t>
            </a:r>
          </a:p>
        </p:txBody>
      </p:sp>
    </p:spTree>
    <p:extLst>
      <p:ext uri="{BB962C8B-B14F-4D97-AF65-F5344CB8AC3E}">
        <p14:creationId xmlns:p14="http://schemas.microsoft.com/office/powerpoint/2010/main" val="98945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1ABCBB-9443-614F-8ADB-A46F24490025}"/>
              </a:ext>
            </a:extLst>
          </p:cNvPr>
          <p:cNvSpPr/>
          <p:nvPr/>
        </p:nvSpPr>
        <p:spPr>
          <a:xfrm>
            <a:off x="1186656" y="1431435"/>
            <a:ext cx="9815511" cy="4965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3EDF6-C7D0-3647-98B5-BC2A6DBA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4518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Limit the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DCC2E-594A-144E-BA5A-579FDC68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811" y="1823244"/>
            <a:ext cx="9093200" cy="4486882"/>
          </a:xfrm>
        </p:spPr>
        <p:txBody>
          <a:bodyPr wrap="none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&lt;?</a:t>
            </a:r>
            <a:r>
              <a:rPr lang="en-US" sz="2000" dirty="0" err="1">
                <a:solidFill>
                  <a:schemeClr val="bg1"/>
                </a:solidFill>
              </a:rPr>
              <a:t>php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function </a:t>
            </a:r>
            <a:r>
              <a:rPr lang="en-US" sz="2000" dirty="0" err="1">
                <a:solidFill>
                  <a:schemeClr val="bg1"/>
                </a:solidFill>
              </a:rPr>
              <a:t>my_gutenberg_blocks</a:t>
            </a:r>
            <a:r>
              <a:rPr lang="en-US" sz="2000" dirty="0">
                <a:solidFill>
                  <a:schemeClr val="bg1"/>
                </a:solidFill>
              </a:rPr>
              <a:t>() 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 return array(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'core/paragraph’,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   'core/image’,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   'core/gallery’,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   'core/table’,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 );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}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bg1"/>
                </a:solidFill>
              </a:rPr>
              <a:t>add_filter</a:t>
            </a:r>
            <a:r>
              <a:rPr lang="en-US" sz="2000" dirty="0">
                <a:solidFill>
                  <a:schemeClr val="bg1"/>
                </a:solidFill>
              </a:rPr>
              <a:t>( '</a:t>
            </a:r>
            <a:r>
              <a:rPr lang="en-US" sz="2000" dirty="0" err="1">
                <a:solidFill>
                  <a:schemeClr val="bg1"/>
                </a:solidFill>
              </a:rPr>
              <a:t>allowed_block_types</a:t>
            </a:r>
            <a:r>
              <a:rPr lang="en-US" sz="2000" dirty="0">
                <a:solidFill>
                  <a:schemeClr val="bg1"/>
                </a:solidFill>
              </a:rPr>
              <a:t>', '</a:t>
            </a:r>
            <a:r>
              <a:rPr lang="en-US" sz="2000" dirty="0" err="1">
                <a:solidFill>
                  <a:schemeClr val="bg1"/>
                </a:solidFill>
              </a:rPr>
              <a:t>my_gutenberg_blocks</a:t>
            </a:r>
            <a:r>
              <a:rPr lang="en-US" sz="2000" dirty="0">
                <a:solidFill>
                  <a:schemeClr val="bg1"/>
                </a:solidFill>
              </a:rPr>
              <a:t>' );</a:t>
            </a:r>
          </a:p>
        </p:txBody>
      </p:sp>
    </p:spTree>
    <p:extLst>
      <p:ext uri="{BB962C8B-B14F-4D97-AF65-F5344CB8AC3E}">
        <p14:creationId xmlns:p14="http://schemas.microsoft.com/office/powerpoint/2010/main" val="407297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631353-F9C9-1F46-B85F-7EC173C7D211}"/>
              </a:ext>
            </a:extLst>
          </p:cNvPr>
          <p:cNvSpPr/>
          <p:nvPr/>
        </p:nvSpPr>
        <p:spPr>
          <a:xfrm>
            <a:off x="774700" y="723900"/>
            <a:ext cx="10731500" cy="5956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E4F51-EC80-E04B-948D-B38F525E3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33398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Limit Blocks by POST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56F6C-B7DF-7B4C-8B19-94D26F0B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01687"/>
            <a:ext cx="9905999" cy="35417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function </a:t>
            </a:r>
            <a:r>
              <a:rPr lang="en-US" sz="2000" dirty="0" err="1">
                <a:solidFill>
                  <a:schemeClr val="bg1"/>
                </a:solidFill>
              </a:rPr>
              <a:t>theme_gutenberg_blocks_post</a:t>
            </a:r>
            <a:r>
              <a:rPr lang="en-US" sz="2000" dirty="0">
                <a:solidFill>
                  <a:schemeClr val="bg1"/>
                </a:solidFill>
              </a:rPr>
              <a:t>($</a:t>
            </a:r>
            <a:r>
              <a:rPr lang="en-US" sz="2000" dirty="0" err="1">
                <a:solidFill>
                  <a:schemeClr val="bg1"/>
                </a:solidFill>
              </a:rPr>
              <a:t>allowed_block_types</a:t>
            </a:r>
            <a:r>
              <a:rPr lang="en-US" sz="2000" dirty="0">
                <a:solidFill>
                  <a:schemeClr val="bg1"/>
                </a:solidFill>
              </a:rPr>
              <a:t>) 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if ( </a:t>
            </a:r>
            <a:r>
              <a:rPr lang="en-US" sz="2000" dirty="0" err="1">
                <a:solidFill>
                  <a:schemeClr val="bg1"/>
                </a:solidFill>
              </a:rPr>
              <a:t>get_post_type</a:t>
            </a:r>
            <a:r>
              <a:rPr lang="en-US" sz="2000" dirty="0">
                <a:solidFill>
                  <a:schemeClr val="bg1"/>
                </a:solidFill>
              </a:rPr>
              <a:t>() == 'post' 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 return array(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  	'core/paragraph',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 'core/image',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 'core/gallery',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  'core/table',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  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}else{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	return $</a:t>
            </a:r>
            <a:r>
              <a:rPr lang="en-US" sz="2000" dirty="0" err="1">
                <a:solidFill>
                  <a:schemeClr val="bg1"/>
                </a:solidFill>
              </a:rPr>
              <a:t>allowed_block_types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}	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}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bg1"/>
                </a:solidFill>
              </a:rPr>
              <a:t>add_filter</a:t>
            </a:r>
            <a:r>
              <a:rPr lang="en-US" sz="2000" dirty="0">
                <a:solidFill>
                  <a:schemeClr val="bg1"/>
                </a:solidFill>
              </a:rPr>
              <a:t>( '</a:t>
            </a:r>
            <a:r>
              <a:rPr lang="en-US" sz="2000" dirty="0" err="1">
                <a:solidFill>
                  <a:schemeClr val="bg1"/>
                </a:solidFill>
              </a:rPr>
              <a:t>allowed_block_types</a:t>
            </a:r>
            <a:r>
              <a:rPr lang="en-US" sz="2000" dirty="0">
                <a:solidFill>
                  <a:schemeClr val="bg1"/>
                </a:solidFill>
              </a:rPr>
              <a:t>’, </a:t>
            </a:r>
            <a:r>
              <a:rPr lang="en-US" sz="2000" dirty="0" err="1">
                <a:solidFill>
                  <a:schemeClr val="bg1"/>
                </a:solidFill>
              </a:rPr>
              <a:t>theme_gutenberg_blocks_post</a:t>
            </a:r>
            <a:r>
              <a:rPr lang="en-US" sz="2000" dirty="0">
                <a:solidFill>
                  <a:schemeClr val="bg1"/>
                </a:solidFill>
              </a:rPr>
              <a:t>’, 10);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939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C55-A1A9-A044-96F9-F4582DA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Colors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A1348C-554B-694C-91A3-10A5D398A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85" y="2798812"/>
            <a:ext cx="2559050" cy="3882031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54F068F-E97E-DC4A-854A-88CCBAA0D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286" y="2167903"/>
            <a:ext cx="2559050" cy="46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Text Editor colors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478EE-31AA-4F49-B3F6-660F062EAFDF}"/>
              </a:ext>
            </a:extLst>
          </p:cNvPr>
          <p:cNvSpPr txBox="1"/>
          <p:nvPr/>
        </p:nvSpPr>
        <p:spPr>
          <a:xfrm>
            <a:off x="4867619" y="2167904"/>
            <a:ext cx="313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Custom Colors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B58CCD-1081-504D-BF95-DB6029C98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19" y="2799751"/>
            <a:ext cx="3136902" cy="3881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3DD49-01CA-F048-83A0-A028D26C56EE}"/>
              </a:ext>
            </a:extLst>
          </p:cNvPr>
          <p:cNvSpPr txBox="1"/>
          <p:nvPr/>
        </p:nvSpPr>
        <p:spPr>
          <a:xfrm>
            <a:off x="8949771" y="316869"/>
            <a:ext cx="277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Color Warnings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20C3F3-1666-E848-AF25-0884BD1A5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771" y="838843"/>
            <a:ext cx="277629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3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38B78B-208A-4748-9F9E-E208592F3A03}"/>
              </a:ext>
            </a:extLst>
          </p:cNvPr>
          <p:cNvSpPr/>
          <p:nvPr/>
        </p:nvSpPr>
        <p:spPr>
          <a:xfrm>
            <a:off x="742950" y="2744786"/>
            <a:ext cx="10706100" cy="33131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C4C55-A1A9-A044-96F9-F4582DAA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462CF-9FEB-F848-AB84-BFF49260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562" y="3302644"/>
            <a:ext cx="9905999" cy="42602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function </a:t>
            </a:r>
            <a:r>
              <a:rPr lang="en-US" dirty="0" err="1">
                <a:solidFill>
                  <a:schemeClr val="bg1"/>
                </a:solidFill>
              </a:rPr>
              <a:t>theme_gutenberg_disable_custom_colors</a:t>
            </a:r>
            <a:r>
              <a:rPr lang="en-US" dirty="0">
                <a:solidFill>
                  <a:schemeClr val="bg1"/>
                </a:solidFill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add_theme_support</a:t>
            </a:r>
            <a:r>
              <a:rPr lang="en-US" dirty="0">
                <a:solidFill>
                  <a:schemeClr val="bg1"/>
                </a:solidFill>
              </a:rPr>
              <a:t>( 'disable-custom-colors' );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add_action</a:t>
            </a:r>
            <a:r>
              <a:rPr lang="en-US" dirty="0">
                <a:solidFill>
                  <a:schemeClr val="bg1"/>
                </a:solidFill>
              </a:rPr>
              <a:t>( '</a:t>
            </a:r>
            <a:r>
              <a:rPr lang="en-US" dirty="0" err="1">
                <a:solidFill>
                  <a:schemeClr val="bg1"/>
                </a:solidFill>
              </a:rPr>
              <a:t>after_setup_theme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theme_gutenberg_disable_custom_colors</a:t>
            </a:r>
            <a:r>
              <a:rPr lang="en-US" dirty="0">
                <a:solidFill>
                  <a:schemeClr val="bg1"/>
                </a:solidFill>
              </a:rPr>
              <a:t>' );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79582-C0C1-A849-A1B1-040495A9EC6B}"/>
              </a:ext>
            </a:extLst>
          </p:cNvPr>
          <p:cNvSpPr txBox="1"/>
          <p:nvPr/>
        </p:nvSpPr>
        <p:spPr>
          <a:xfrm>
            <a:off x="1198562" y="1959271"/>
            <a:ext cx="9469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Remove the ability for custom colors</a:t>
            </a:r>
          </a:p>
        </p:txBody>
      </p:sp>
    </p:spTree>
    <p:extLst>
      <p:ext uri="{BB962C8B-B14F-4D97-AF65-F5344CB8AC3E}">
        <p14:creationId xmlns:p14="http://schemas.microsoft.com/office/powerpoint/2010/main" val="41849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38B78B-208A-4748-9F9E-E208592F3A03}"/>
              </a:ext>
            </a:extLst>
          </p:cNvPr>
          <p:cNvSpPr/>
          <p:nvPr/>
        </p:nvSpPr>
        <p:spPr>
          <a:xfrm>
            <a:off x="742950" y="1193800"/>
            <a:ext cx="10814050" cy="5499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C4C55-A1A9-A044-96F9-F4582DAA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60815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Colors: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462CF-9FEB-F848-AB84-BFF49260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562" y="1273467"/>
            <a:ext cx="9905999" cy="539403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function </a:t>
            </a:r>
            <a:r>
              <a:rPr lang="en-US" sz="2000" dirty="0" err="1">
                <a:solidFill>
                  <a:schemeClr val="bg1"/>
                </a:solidFill>
              </a:rPr>
              <a:t>theme_gutenberg_color_palette</a:t>
            </a:r>
            <a:r>
              <a:rPr lang="en-US" sz="2000" dirty="0">
                <a:solidFill>
                  <a:schemeClr val="bg1"/>
                </a:solidFill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err="1">
                <a:solidFill>
                  <a:schemeClr val="bg1"/>
                </a:solidFill>
              </a:rPr>
              <a:t>add_theme_support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'editor-color-palette', array(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	array(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		'name'  =&gt; </a:t>
            </a:r>
            <a:r>
              <a:rPr lang="en-US" sz="2000" dirty="0" err="1">
                <a:solidFill>
                  <a:schemeClr val="bg1"/>
                </a:solidFill>
              </a:rPr>
              <a:t>esc_html</a:t>
            </a:r>
            <a:r>
              <a:rPr lang="en-US" sz="2000" dirty="0">
                <a:solidFill>
                  <a:schemeClr val="bg1"/>
                </a:solidFill>
              </a:rPr>
              <a:t>__( 'Custom Black'),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		'slug' =&gt; 'black',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		'color' =&gt; '#2a2a2a',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	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	array(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		'name'  =&gt; </a:t>
            </a:r>
            <a:r>
              <a:rPr lang="en-US" sz="2000" dirty="0" err="1">
                <a:solidFill>
                  <a:schemeClr val="bg1"/>
                </a:solidFill>
              </a:rPr>
              <a:t>esc_html</a:t>
            </a:r>
            <a:r>
              <a:rPr lang="en-US" sz="2000" dirty="0">
                <a:solidFill>
                  <a:schemeClr val="bg1"/>
                </a:solidFill>
              </a:rPr>
              <a:t>__( 'Shiny White'),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		'slug' =&gt; 'white',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		'color' =&gt; '#FFFFFF',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	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	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	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>
                <a:solidFill>
                  <a:schemeClr val="bg1"/>
                </a:solidFill>
              </a:rPr>
              <a:t>add_action</a:t>
            </a:r>
            <a:r>
              <a:rPr lang="en-US" sz="2000" dirty="0">
                <a:solidFill>
                  <a:schemeClr val="bg1"/>
                </a:solidFill>
              </a:rPr>
              <a:t>( '</a:t>
            </a:r>
            <a:r>
              <a:rPr lang="en-US" sz="2000" dirty="0" err="1">
                <a:solidFill>
                  <a:schemeClr val="bg1"/>
                </a:solidFill>
              </a:rPr>
              <a:t>after_setup_theme</a:t>
            </a:r>
            <a:r>
              <a:rPr lang="en-US" sz="2000" dirty="0">
                <a:solidFill>
                  <a:schemeClr val="bg1"/>
                </a:solidFill>
              </a:rPr>
              <a:t>', '</a:t>
            </a:r>
            <a:r>
              <a:rPr lang="en-US" sz="2000" dirty="0" err="1">
                <a:solidFill>
                  <a:schemeClr val="bg1"/>
                </a:solidFill>
              </a:rPr>
              <a:t>theme_gutenberg_color_palette</a:t>
            </a:r>
            <a:r>
              <a:rPr lang="en-US" sz="2000" dirty="0">
                <a:solidFill>
                  <a:schemeClr val="bg1"/>
                </a:solidFill>
              </a:rPr>
              <a:t>' 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79582-C0C1-A849-A1B1-040495A9EC6B}"/>
              </a:ext>
            </a:extLst>
          </p:cNvPr>
          <p:cNvSpPr txBox="1"/>
          <p:nvPr/>
        </p:nvSpPr>
        <p:spPr>
          <a:xfrm>
            <a:off x="2519362" y="607367"/>
            <a:ext cx="9469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Create the Palette specific to the brand.</a:t>
            </a:r>
          </a:p>
        </p:txBody>
      </p:sp>
    </p:spTree>
    <p:extLst>
      <p:ext uri="{BB962C8B-B14F-4D97-AF65-F5344CB8AC3E}">
        <p14:creationId xmlns:p14="http://schemas.microsoft.com/office/powerpoint/2010/main" val="112750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5EF57B-1BF1-9645-86F3-5CA091E3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7" y="618518"/>
            <a:ext cx="4487334" cy="141348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Daniel Greig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F90C04-3347-7540-959C-7A7D0790A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2032000"/>
            <a:ext cx="4487334" cy="4202113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Tech/Team Lead at Earthling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CMS/Ecommerce Architect at Earthling Interactive</a:t>
            </a:r>
          </a:p>
          <a:p>
            <a:r>
              <a:rPr lang="en-US" dirty="0">
                <a:solidFill>
                  <a:schemeClr val="bg1"/>
                </a:solidFill>
              </a:rPr>
              <a:t>Co-organizer Madison </a:t>
            </a:r>
            <a:r>
              <a:rPr lang="en-US" dirty="0" err="1">
                <a:solidFill>
                  <a:schemeClr val="bg1"/>
                </a:solidFill>
              </a:rPr>
              <a:t>Wordpress</a:t>
            </a:r>
            <a:r>
              <a:rPr lang="en-US" dirty="0">
                <a:solidFill>
                  <a:schemeClr val="bg1"/>
                </a:solidFill>
              </a:rPr>
              <a:t> meetup</a:t>
            </a:r>
          </a:p>
          <a:p>
            <a:r>
              <a:rPr lang="en-US" dirty="0">
                <a:solidFill>
                  <a:schemeClr val="bg1"/>
                </a:solidFill>
              </a:rPr>
              <a:t>Have a pair of cats who think I spend way to much time in front of the computer and not loving them.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726B9-EDB3-C440-8061-A73579F8A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6" t="4445"/>
          <a:stretch/>
        </p:blipFill>
        <p:spPr>
          <a:xfrm>
            <a:off x="4995333" y="1"/>
            <a:ext cx="7196667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4E307F-3F76-D749-8A27-AE9BB289ACBA}"/>
              </a:ext>
            </a:extLst>
          </p:cNvPr>
          <p:cNvCxnSpPr/>
          <p:nvPr/>
        </p:nvCxnSpPr>
        <p:spPr>
          <a:xfrm>
            <a:off x="203200" y="1879600"/>
            <a:ext cx="4487334" cy="0"/>
          </a:xfrm>
          <a:prstGeom prst="line">
            <a:avLst/>
          </a:prstGeom>
          <a:ln w="2222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6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C55-A1A9-A044-96F9-F4582DAA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60815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Colors: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410A3A-294A-FC4D-B9D2-592C1312F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075" y="1507183"/>
            <a:ext cx="3556000" cy="3251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79582-C0C1-A849-A1B1-040495A9EC6B}"/>
              </a:ext>
            </a:extLst>
          </p:cNvPr>
          <p:cNvSpPr txBox="1"/>
          <p:nvPr/>
        </p:nvSpPr>
        <p:spPr>
          <a:xfrm>
            <a:off x="2684462" y="569267"/>
            <a:ext cx="9469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Create the Palette specific to the brand.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E2A811-774A-584B-9871-824F9C78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507183"/>
            <a:ext cx="3530600" cy="3162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919CB-F086-1548-9C73-69D9AD8C794C}"/>
              </a:ext>
            </a:extLst>
          </p:cNvPr>
          <p:cNvSpPr txBox="1"/>
          <p:nvPr/>
        </p:nvSpPr>
        <p:spPr>
          <a:xfrm>
            <a:off x="8639176" y="2120900"/>
            <a:ext cx="3514724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New classes for backgrounds: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.has-black-background-color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.has-white-background-color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8A2E8D-4E7E-774D-96F6-F5713E7FA3A3}"/>
              </a:ext>
            </a:extLst>
          </p:cNvPr>
          <p:cNvSpPr txBox="1"/>
          <p:nvPr/>
        </p:nvSpPr>
        <p:spPr>
          <a:xfrm>
            <a:off x="8625679" y="3556000"/>
            <a:ext cx="3223419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New classes for text: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.has-black-color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.has-white-color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0B93F-2AF3-9845-A223-8DE0A7681324}"/>
              </a:ext>
            </a:extLst>
          </p:cNvPr>
          <p:cNvSpPr txBox="1"/>
          <p:nvPr/>
        </p:nvSpPr>
        <p:spPr>
          <a:xfrm>
            <a:off x="742950" y="5270153"/>
            <a:ext cx="10926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It’s possible to add customizable colors to a theme that can be pulled into the palette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 color palettes will be the same unless block is specifically programmed otherwise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481A-6DB2-5B4B-9FD7-7FDA346B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Block Styling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49154D-8414-0548-A899-7CB6FDE32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922588"/>
            <a:ext cx="3619500" cy="1651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A92A17-E516-AB4D-B7D4-D8099B9B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189028"/>
            <a:ext cx="6610350" cy="51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82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4E951A-38B6-0F4A-A4CC-57BDE5801937}"/>
              </a:ext>
            </a:extLst>
          </p:cNvPr>
          <p:cNvSpPr/>
          <p:nvPr/>
        </p:nvSpPr>
        <p:spPr>
          <a:xfrm>
            <a:off x="2755900" y="2540000"/>
            <a:ext cx="6019800" cy="3035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1D579-7CDC-3C4D-9B4E-CFFCE3593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Adding Styles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B93BA-2ECF-144C-BA23-0FE01DAF6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913" y="2935287"/>
            <a:ext cx="5614988" cy="233521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wp.blocks.registerBlockStyle</a:t>
            </a:r>
            <a:r>
              <a:rPr lang="en-US" dirty="0">
                <a:solidFill>
                  <a:schemeClr val="bg1"/>
                </a:solidFill>
              </a:rPr>
              <a:t>( 'core/quote',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name: 'fancy-quote',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label: 'Fancy Quote'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} 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46A53-078D-EB41-89B0-8ED85F4BB19F}"/>
              </a:ext>
            </a:extLst>
          </p:cNvPr>
          <p:cNvSpPr txBox="1"/>
          <p:nvPr/>
        </p:nvSpPr>
        <p:spPr>
          <a:xfrm>
            <a:off x="4870796" y="1856879"/>
            <a:ext cx="168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gutenberg.js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BA0756-31CD-FB4D-B3C5-5BBE636A9BA2}"/>
              </a:ext>
            </a:extLst>
          </p:cNvPr>
          <p:cNvSpPr/>
          <p:nvPr/>
        </p:nvSpPr>
        <p:spPr>
          <a:xfrm>
            <a:off x="876300" y="2097088"/>
            <a:ext cx="10452100" cy="4379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B8789-5B1D-D844-AA66-99A55EA3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1000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Enqueue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49C84-D122-D64C-9D79-DE656DF2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function </a:t>
            </a:r>
            <a:r>
              <a:rPr lang="en-US" dirty="0" err="1">
                <a:solidFill>
                  <a:schemeClr val="bg1"/>
                </a:solidFill>
              </a:rPr>
              <a:t>theme_gutenberg_styles</a:t>
            </a:r>
            <a:r>
              <a:rPr lang="en-US" dirty="0">
                <a:solidFill>
                  <a:schemeClr val="bg1"/>
                </a:solidFill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wp_enqueue_script</a:t>
            </a:r>
            <a:r>
              <a:rPr lang="en-US" dirty="0">
                <a:solidFill>
                  <a:schemeClr val="bg1"/>
                </a:solidFill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       'theme-</a:t>
            </a:r>
            <a:r>
              <a:rPr lang="en-US" dirty="0" err="1">
                <a:solidFill>
                  <a:schemeClr val="bg1"/>
                </a:solidFill>
              </a:rPr>
              <a:t>gutenberg</a:t>
            </a:r>
            <a:r>
              <a:rPr lang="en-US" dirty="0">
                <a:solidFill>
                  <a:schemeClr val="bg1"/>
                </a:solidFill>
              </a:rPr>
              <a:t>-styles',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get_template_directory_uri</a:t>
            </a:r>
            <a:r>
              <a:rPr lang="en-US" dirty="0">
                <a:solidFill>
                  <a:schemeClr val="bg1"/>
                </a:solidFill>
              </a:rPr>
              <a:t>() . '/assets/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gutenberg.js</a:t>
            </a:r>
            <a:r>
              <a:rPr lang="en-US" dirty="0">
                <a:solidFill>
                  <a:schemeClr val="bg1"/>
                </a:solidFill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       array( '</a:t>
            </a:r>
            <a:r>
              <a:rPr lang="en-US" dirty="0" err="1">
                <a:solidFill>
                  <a:schemeClr val="bg1"/>
                </a:solidFill>
              </a:rPr>
              <a:t>wp</a:t>
            </a:r>
            <a:r>
              <a:rPr lang="en-US" dirty="0">
                <a:solidFill>
                  <a:schemeClr val="bg1"/>
                </a:solidFill>
              </a:rPr>
              <a:t>-blocks'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   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chemeClr val="bg1"/>
                </a:solidFill>
              </a:rPr>
              <a:t>add_action</a:t>
            </a:r>
            <a:r>
              <a:rPr lang="en-US" dirty="0">
                <a:solidFill>
                  <a:schemeClr val="bg1"/>
                </a:solidFill>
              </a:rPr>
              <a:t>( '</a:t>
            </a:r>
            <a:r>
              <a:rPr lang="en-US" dirty="0" err="1">
                <a:solidFill>
                  <a:schemeClr val="bg1"/>
                </a:solidFill>
              </a:rPr>
              <a:t>enqueue_block_editor_assets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theme_gutenberg_styles</a:t>
            </a:r>
            <a:r>
              <a:rPr lang="en-US" dirty="0">
                <a:solidFill>
                  <a:schemeClr val="bg1"/>
                </a:solidFill>
              </a:rPr>
              <a:t>' 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CF28F-DF7B-D943-943A-E1E7C26A9087}"/>
              </a:ext>
            </a:extLst>
          </p:cNvPr>
          <p:cNvSpPr txBox="1"/>
          <p:nvPr/>
        </p:nvSpPr>
        <p:spPr>
          <a:xfrm>
            <a:off x="4790837" y="1523350"/>
            <a:ext cx="262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Theme </a:t>
            </a:r>
            <a:r>
              <a:rPr lang="en-US" sz="2400" dirty="0" err="1">
                <a:solidFill>
                  <a:schemeClr val="bg1"/>
                </a:solidFill>
              </a:rPr>
              <a:t>functions.php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6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BB28-DF32-C144-990F-DD6E453B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Style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D1E4F-F1D3-894C-9CA9-C338EA1F8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18" y="1049338"/>
            <a:ext cx="5687209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39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D5FF-3E35-174C-93B3-97590AC7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287" y="-105873"/>
            <a:ext cx="3989387" cy="115483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Block Styles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53F183-1BC9-D946-803E-E98502913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382" y="1309384"/>
            <a:ext cx="2765302" cy="16434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809B3-B7C1-7043-B5BC-C898EBC5B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28" y="4890283"/>
            <a:ext cx="2767011" cy="1798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7541D6-7371-7C4A-8BB3-524771E31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599" y="3190116"/>
            <a:ext cx="2788862" cy="16434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7FB591-DFE2-7A45-ACB9-3EFC26A42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827" y="1488348"/>
            <a:ext cx="6540937" cy="1170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46AAD-003A-C848-AC24-950863B91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163" y="5231343"/>
            <a:ext cx="6705601" cy="11656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3B5D76-65EB-4044-8AFC-1C7E1E92A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385" y="3429000"/>
            <a:ext cx="6224915" cy="1165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5A7797-8E06-ED4F-902A-E51E6CEA7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39" y="5153777"/>
            <a:ext cx="1930400" cy="1320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F03BA4-205D-104A-BBB2-D27CAA01C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0964" y="3351434"/>
            <a:ext cx="1955800" cy="1320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DFAD4C-F185-9A42-BF27-EAB78BFE04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439" y="1413253"/>
            <a:ext cx="1955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38148E-68CC-E347-8107-BCF061D18486}"/>
              </a:ext>
            </a:extLst>
          </p:cNvPr>
          <p:cNvSpPr/>
          <p:nvPr/>
        </p:nvSpPr>
        <p:spPr>
          <a:xfrm>
            <a:off x="596900" y="1257300"/>
            <a:ext cx="5397500" cy="529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597DE-405C-884C-AE72-4B030E445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Custom Post type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E010A-AB35-C748-A79C-BAE71032C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905" y="1478570"/>
            <a:ext cx="4789489" cy="479345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function </a:t>
            </a:r>
            <a:r>
              <a:rPr lang="en-US" sz="1800" dirty="0" err="1">
                <a:solidFill>
                  <a:schemeClr val="bg1"/>
                </a:solidFill>
              </a:rPr>
              <a:t>create_post_news</a:t>
            </a:r>
            <a:r>
              <a:rPr lang="en-US" sz="1800" dirty="0">
                <a:solidFill>
                  <a:schemeClr val="bg1"/>
                </a:solidFill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</a:t>
            </a:r>
            <a:r>
              <a:rPr lang="en-US" sz="1800" dirty="0" err="1">
                <a:solidFill>
                  <a:schemeClr val="bg1"/>
                </a:solidFill>
              </a:rPr>
              <a:t>register_post_type</a:t>
            </a:r>
            <a:r>
              <a:rPr lang="en-US" sz="1800" dirty="0">
                <a:solidFill>
                  <a:schemeClr val="bg1"/>
                </a:solidFill>
              </a:rPr>
              <a:t>( 'news',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array(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'template' =&gt; array(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array( 'core/paragraph', array(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    'placeholder' =&gt; 'Add News...',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) 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array( 'core/heading', array(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    'placeholder' =&gt; 'Add Author...',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) 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array( 'core/image', array(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    'align' =&gt; 'left',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) 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array( 'core/paragraph', array(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    'placeholder' =&gt; 'Add About Author...',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    ) 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        ),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427F5-B59F-1546-ACBA-6F00CD52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0" y="1478570"/>
            <a:ext cx="5816053" cy="43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3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7CE1-B13C-1D48-B847-CA158D6E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Custom Post type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E1CB-094A-0C4A-9331-39D07E81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'</a:t>
            </a:r>
            <a:r>
              <a:rPr lang="en-US" dirty="0" err="1">
                <a:solidFill>
                  <a:schemeClr val="bg1"/>
                </a:solidFill>
              </a:rPr>
              <a:t>template_lock</a:t>
            </a:r>
            <a:r>
              <a:rPr lang="en-US" dirty="0">
                <a:solidFill>
                  <a:schemeClr val="bg1"/>
                </a:solidFill>
              </a:rPr>
              <a:t>' =&gt; 'insert’,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99E85-921F-F848-BA68-99910591F314}"/>
              </a:ext>
            </a:extLst>
          </p:cNvPr>
          <p:cNvSpPr txBox="1"/>
          <p:nvPr/>
        </p:nvSpPr>
        <p:spPr>
          <a:xfrm>
            <a:off x="1141412" y="3105834"/>
            <a:ext cx="10063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insert — prevents inserting or removing blocks, but allows moving existing blocks.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 — prevents all operations. It is not possible to insert new blocks, move existing blocks, or delete blocks.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10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728F2-7753-E24D-87AA-82B0003C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MetaBoxes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D02C-4188-C34F-96E5-86A3C9A9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Metaboxes</a:t>
            </a:r>
            <a:r>
              <a:rPr lang="en-US" dirty="0">
                <a:solidFill>
                  <a:schemeClr val="bg1"/>
                </a:solidFill>
              </a:rPr>
              <a:t> are fully supported as of May 2018</a:t>
            </a:r>
          </a:p>
          <a:p>
            <a:r>
              <a:rPr lang="en-US" dirty="0" err="1">
                <a:solidFill>
                  <a:schemeClr val="bg1"/>
                </a:solidFill>
              </a:rPr>
              <a:t>Metaboxes</a:t>
            </a:r>
            <a:r>
              <a:rPr lang="en-US" dirty="0">
                <a:solidFill>
                  <a:schemeClr val="bg1"/>
                </a:solidFill>
              </a:rPr>
              <a:t> appear below the content window</a:t>
            </a:r>
          </a:p>
          <a:p>
            <a:r>
              <a:rPr lang="en-US" dirty="0">
                <a:solidFill>
                  <a:schemeClr val="bg1"/>
                </a:solidFill>
              </a:rPr>
              <a:t>Saved on article save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Gutenberg makes an extra submission for this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8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80A5-CC1D-1641-A534-C6612E87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EDC27-BB3C-0D40-B489-DB78D7824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664" y="112305"/>
            <a:ext cx="10646671" cy="6633390"/>
          </a:xfrm>
        </p:spPr>
      </p:pic>
    </p:spTree>
    <p:extLst>
      <p:ext uri="{BB962C8B-B14F-4D97-AF65-F5344CB8AC3E}">
        <p14:creationId xmlns:p14="http://schemas.microsoft.com/office/powerpoint/2010/main" val="181999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3B58-5A04-D642-9C7E-ABEBD5085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2781525"/>
            <a:ext cx="5174720" cy="129494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GuTENBERG</a:t>
            </a:r>
            <a:r>
              <a:rPr lang="en-US" dirty="0">
                <a:solidFill>
                  <a:schemeClr val="bg1"/>
                </a:solidFill>
              </a:rPr>
              <a:t> PRESS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B6106-92AA-5841-A0C6-DF726D4A9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85479" y="-24804"/>
            <a:ext cx="5606521" cy="6882804"/>
          </a:xfrm>
        </p:spPr>
      </p:pic>
    </p:spTree>
    <p:extLst>
      <p:ext uri="{BB962C8B-B14F-4D97-AF65-F5344CB8AC3E}">
        <p14:creationId xmlns:p14="http://schemas.microsoft.com/office/powerpoint/2010/main" val="172595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0F9B-FFBE-114B-AE2B-9B5742AE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Gutenberg on </a:t>
            </a:r>
            <a:r>
              <a:rPr lang="en-US" dirty="0" err="1">
                <a:solidFill>
                  <a:schemeClr val="bg1"/>
                </a:solidFill>
              </a:rPr>
              <a:t>Metabox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16C4F-677C-9D42-89FC-59B96F625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Suggest moving all meta boxes that can be into blocks</a:t>
            </a:r>
          </a:p>
          <a:p>
            <a:r>
              <a:rPr lang="en-US" dirty="0">
                <a:solidFill>
                  <a:schemeClr val="bg1"/>
                </a:solidFill>
              </a:rPr>
              <a:t>If current </a:t>
            </a:r>
            <a:r>
              <a:rPr lang="en-US" dirty="0" err="1">
                <a:solidFill>
                  <a:schemeClr val="bg1"/>
                </a:solidFill>
              </a:rPr>
              <a:t>Metabox</a:t>
            </a:r>
            <a:r>
              <a:rPr lang="en-US" dirty="0">
                <a:solidFill>
                  <a:schemeClr val="bg1"/>
                </a:solidFill>
              </a:rPr>
              <a:t> causes issues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array( '__</a:t>
            </a:r>
            <a:r>
              <a:rPr lang="en-US" dirty="0" err="1">
                <a:solidFill>
                  <a:schemeClr val="bg1"/>
                </a:solidFill>
              </a:rPr>
              <a:t>block_editor_compatible_meta_box</a:t>
            </a:r>
            <a:r>
              <a:rPr lang="en-US" dirty="0">
                <a:solidFill>
                  <a:schemeClr val="bg1"/>
                </a:solidFill>
              </a:rPr>
              <a:t>' =&gt; false ) to the </a:t>
            </a:r>
            <a:r>
              <a:rPr lang="en-US" dirty="0" err="1">
                <a:solidFill>
                  <a:schemeClr val="bg1"/>
                </a:solidFill>
              </a:rPr>
              <a:t>add_meta_box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This will force Classic editor.</a:t>
            </a:r>
          </a:p>
          <a:p>
            <a:r>
              <a:rPr lang="en-US" dirty="0">
                <a:solidFill>
                  <a:schemeClr val="bg1"/>
                </a:solidFill>
              </a:rPr>
              <a:t>Backwards Compatibility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array( '__</a:t>
            </a:r>
            <a:r>
              <a:rPr lang="en-US" dirty="0" err="1">
                <a:solidFill>
                  <a:schemeClr val="bg1"/>
                </a:solidFill>
              </a:rPr>
              <a:t>back_compat_meta_box</a:t>
            </a:r>
            <a:r>
              <a:rPr lang="en-US" dirty="0">
                <a:solidFill>
                  <a:schemeClr val="bg1"/>
                </a:solidFill>
              </a:rPr>
              <a:t>' =&gt; false, 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Useful if meta box is moved to a block but there is a chance that other meta boxes force the classic Editor</a:t>
            </a:r>
          </a:p>
        </p:txBody>
      </p:sp>
    </p:spTree>
    <p:extLst>
      <p:ext uri="{BB962C8B-B14F-4D97-AF65-F5344CB8AC3E}">
        <p14:creationId xmlns:p14="http://schemas.microsoft.com/office/powerpoint/2010/main" val="188511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7A25-62A6-BC45-95E9-814CA6EC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Metabox</a:t>
            </a:r>
            <a:r>
              <a:rPr lang="en-US" dirty="0">
                <a:solidFill>
                  <a:schemeClr val="bg1"/>
                </a:solidFill>
              </a:rPr>
              <a:t> – why is it broke?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DA07-1351-614D-9C58-0989CB36E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Plugins relying on selectors that target the post title, post content fields, and other </a:t>
            </a:r>
            <a:r>
              <a:rPr lang="en-US" dirty="0" err="1">
                <a:solidFill>
                  <a:schemeClr val="bg1"/>
                </a:solidFill>
              </a:rPr>
              <a:t>metaboxes</a:t>
            </a:r>
            <a:r>
              <a:rPr lang="en-US" dirty="0">
                <a:solidFill>
                  <a:schemeClr val="bg1"/>
                </a:solidFill>
              </a:rPr>
              <a:t> (of the old editor).</a:t>
            </a:r>
          </a:p>
          <a:p>
            <a:r>
              <a:rPr lang="en-US" dirty="0">
                <a:solidFill>
                  <a:schemeClr val="bg1"/>
                </a:solidFill>
              </a:rPr>
              <a:t>Plugins relying on </a:t>
            </a:r>
            <a:r>
              <a:rPr lang="en-US" dirty="0" err="1">
                <a:solidFill>
                  <a:schemeClr val="bg1"/>
                </a:solidFill>
              </a:rPr>
              <a:t>TinyMCE’s</a:t>
            </a:r>
            <a:r>
              <a:rPr lang="en-US" dirty="0">
                <a:solidFill>
                  <a:schemeClr val="bg1"/>
                </a:solidFill>
              </a:rPr>
              <a:t> API because there’s no longer a single </a:t>
            </a:r>
            <a:r>
              <a:rPr lang="en-US" dirty="0" err="1">
                <a:solidFill>
                  <a:schemeClr val="bg1"/>
                </a:solidFill>
              </a:rPr>
              <a:t>TinyMCE</a:t>
            </a:r>
            <a:r>
              <a:rPr lang="en-US" dirty="0">
                <a:solidFill>
                  <a:schemeClr val="bg1"/>
                </a:solidFill>
              </a:rPr>
              <a:t> instance to talk to in Gutenberg.</a:t>
            </a:r>
          </a:p>
          <a:p>
            <a:r>
              <a:rPr lang="en-US" dirty="0">
                <a:solidFill>
                  <a:schemeClr val="bg1"/>
                </a:solidFill>
              </a:rPr>
              <a:t>Plugins making updates to their DOM on “submit” or on “save”.</a:t>
            </a:r>
          </a:p>
        </p:txBody>
      </p:sp>
    </p:spTree>
    <p:extLst>
      <p:ext uri="{BB962C8B-B14F-4D97-AF65-F5344CB8AC3E}">
        <p14:creationId xmlns:p14="http://schemas.microsoft.com/office/powerpoint/2010/main" val="223188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BD30-9E49-734C-9F9B-3627B98D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Custom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0217-2D1A-9443-96CA-960757821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Field groups can be Meta boxes</a:t>
            </a:r>
          </a:p>
          <a:p>
            <a:r>
              <a:rPr lang="en-US" dirty="0">
                <a:solidFill>
                  <a:schemeClr val="bg1"/>
                </a:solidFill>
              </a:rPr>
              <a:t>Show at the bottom of the editor</a:t>
            </a:r>
          </a:p>
          <a:p>
            <a:r>
              <a:rPr lang="en-US" dirty="0">
                <a:solidFill>
                  <a:schemeClr val="bg1"/>
                </a:solidFill>
              </a:rPr>
              <a:t>Still usable as they were before.</a:t>
            </a:r>
          </a:p>
          <a:p>
            <a:r>
              <a:rPr lang="en-US" dirty="0">
                <a:solidFill>
                  <a:schemeClr val="bg1"/>
                </a:solidFill>
              </a:rPr>
              <a:t>5.8 Beta has new Block creation ability</a:t>
            </a:r>
          </a:p>
        </p:txBody>
      </p:sp>
    </p:spTree>
    <p:extLst>
      <p:ext uri="{BB962C8B-B14F-4D97-AF65-F5344CB8AC3E}">
        <p14:creationId xmlns:p14="http://schemas.microsoft.com/office/powerpoint/2010/main" val="412964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6FC5BA-442E-1743-A4EE-0440FF7D0E07}"/>
              </a:ext>
            </a:extLst>
          </p:cNvPr>
          <p:cNvSpPr/>
          <p:nvPr/>
        </p:nvSpPr>
        <p:spPr>
          <a:xfrm>
            <a:off x="850900" y="1244601"/>
            <a:ext cx="102997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72EE3-DE24-684F-B8F3-D225566D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8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ACF – Block - 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303E-6E1D-2A45-8BBD-EA2E104BC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57802"/>
            <a:ext cx="9905999" cy="508109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>
                <a:solidFill>
                  <a:schemeClr val="bg1"/>
                </a:solidFill>
              </a:rPr>
              <a:t>add_action</a:t>
            </a:r>
            <a:r>
              <a:rPr lang="en-US" sz="2000" dirty="0">
                <a:solidFill>
                  <a:schemeClr val="bg1"/>
                </a:solidFill>
              </a:rPr>
              <a:t>('</a:t>
            </a:r>
            <a:r>
              <a:rPr lang="en-US" sz="2000" dirty="0" err="1">
                <a:solidFill>
                  <a:schemeClr val="bg1"/>
                </a:solidFill>
              </a:rPr>
              <a:t>acf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init</a:t>
            </a:r>
            <a:r>
              <a:rPr lang="en-US" sz="2000" dirty="0">
                <a:solidFill>
                  <a:schemeClr val="bg1"/>
                </a:solidFill>
              </a:rPr>
              <a:t>', '</a:t>
            </a:r>
            <a:r>
              <a:rPr lang="en-US" sz="2000" dirty="0" err="1">
                <a:solidFill>
                  <a:schemeClr val="bg1"/>
                </a:solidFill>
              </a:rPr>
              <a:t>my_acf_init</a:t>
            </a:r>
            <a:r>
              <a:rPr lang="en-US" sz="2000" dirty="0">
                <a:solidFill>
                  <a:schemeClr val="bg1"/>
                </a:solidFill>
              </a:rPr>
              <a:t>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function </a:t>
            </a:r>
            <a:r>
              <a:rPr lang="en-US" sz="1800" dirty="0" err="1">
                <a:solidFill>
                  <a:schemeClr val="bg1"/>
                </a:solidFill>
              </a:rPr>
              <a:t>my_acf_init</a:t>
            </a:r>
            <a:r>
              <a:rPr lang="en-US" sz="1800" dirty="0">
                <a:solidFill>
                  <a:schemeClr val="bg1"/>
                </a:solidFill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// check function exists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if( </a:t>
            </a:r>
            <a:r>
              <a:rPr lang="en-US" sz="1800" dirty="0" err="1">
                <a:solidFill>
                  <a:schemeClr val="bg1"/>
                </a:solidFill>
              </a:rPr>
              <a:t>function_exists</a:t>
            </a:r>
            <a:r>
              <a:rPr lang="en-US" sz="1800" dirty="0">
                <a:solidFill>
                  <a:schemeClr val="bg1"/>
                </a:solidFill>
              </a:rPr>
              <a:t>('</a:t>
            </a:r>
            <a:r>
              <a:rPr lang="en-US" sz="1800" dirty="0" err="1">
                <a:solidFill>
                  <a:schemeClr val="bg1"/>
                </a:solidFill>
              </a:rPr>
              <a:t>acf_register_block</a:t>
            </a:r>
            <a:r>
              <a:rPr lang="en-US" sz="1800" dirty="0">
                <a:solidFill>
                  <a:schemeClr val="bg1"/>
                </a:solidFill>
              </a:rPr>
              <a:t>') 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	// register a testimonial block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	</a:t>
            </a:r>
            <a:r>
              <a:rPr lang="en-US" sz="1800" dirty="0" err="1">
                <a:solidFill>
                  <a:schemeClr val="bg1"/>
                </a:solidFill>
              </a:rPr>
              <a:t>acf_register_block</a:t>
            </a:r>
            <a:r>
              <a:rPr lang="en-US" sz="1800" dirty="0">
                <a:solidFill>
                  <a:schemeClr val="bg1"/>
                </a:solidFill>
              </a:rPr>
              <a:t>(array(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		'name'		=&gt; 'author',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		'title'		=&gt; __('Author'),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		'description'	=&gt; __('An Author Block.'),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		'</a:t>
            </a:r>
            <a:r>
              <a:rPr lang="en-US" sz="1800" dirty="0" err="1">
                <a:solidFill>
                  <a:schemeClr val="bg1"/>
                </a:solidFill>
              </a:rPr>
              <a:t>render_callback</a:t>
            </a:r>
            <a:r>
              <a:rPr lang="en-US" sz="1800" dirty="0">
                <a:solidFill>
                  <a:schemeClr val="bg1"/>
                </a:solidFill>
              </a:rPr>
              <a:t>'	=&gt; '</a:t>
            </a:r>
            <a:r>
              <a:rPr lang="en-US" sz="1800" dirty="0" err="1">
                <a:solidFill>
                  <a:schemeClr val="bg1"/>
                </a:solidFill>
              </a:rPr>
              <a:t>my_acf_block_render_callback</a:t>
            </a:r>
            <a:r>
              <a:rPr lang="en-US" sz="1800" dirty="0">
                <a:solidFill>
                  <a:schemeClr val="bg1"/>
                </a:solidFill>
              </a:rPr>
              <a:t>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		'category'		=&gt; 'formatting',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		'icon'		=&gt; 'admin-comments',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		'keywords'	=&gt; array( 'author' 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	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03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80C54C-BC60-6E4C-94C8-1411F4C40040}"/>
              </a:ext>
            </a:extLst>
          </p:cNvPr>
          <p:cNvSpPr/>
          <p:nvPr/>
        </p:nvSpPr>
        <p:spPr>
          <a:xfrm>
            <a:off x="927100" y="1501996"/>
            <a:ext cx="10680700" cy="4737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01829-2039-3342-AEB5-5CDB2F48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8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ACF – Block – Template Callback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F80B1-405A-5D40-BAE3-CB84D5662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85937"/>
            <a:ext cx="9905999" cy="43074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function </a:t>
            </a:r>
            <a:r>
              <a:rPr lang="en-US" sz="2000" dirty="0" err="1">
                <a:solidFill>
                  <a:schemeClr val="bg1"/>
                </a:solidFill>
              </a:rPr>
              <a:t>my_acf_block_render_callback</a:t>
            </a:r>
            <a:r>
              <a:rPr lang="en-US" sz="2000" dirty="0">
                <a:solidFill>
                  <a:schemeClr val="bg1"/>
                </a:solidFill>
              </a:rPr>
              <a:t>( $block ) {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// convert name ("</a:t>
            </a:r>
            <a:r>
              <a:rPr lang="en-US" sz="2000" dirty="0" err="1">
                <a:solidFill>
                  <a:schemeClr val="bg1"/>
                </a:solidFill>
              </a:rPr>
              <a:t>acf</a:t>
            </a:r>
            <a:r>
              <a:rPr lang="en-US" sz="2000" dirty="0">
                <a:solidFill>
                  <a:schemeClr val="bg1"/>
                </a:solidFill>
              </a:rPr>
              <a:t>/author") into path friendly slug (”author")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$slug = </a:t>
            </a:r>
            <a:r>
              <a:rPr lang="en-US" sz="2000" dirty="0" err="1">
                <a:solidFill>
                  <a:schemeClr val="bg1"/>
                </a:solidFill>
              </a:rPr>
              <a:t>str_replace</a:t>
            </a:r>
            <a:r>
              <a:rPr lang="en-US" sz="2000" dirty="0">
                <a:solidFill>
                  <a:schemeClr val="bg1"/>
                </a:solidFill>
              </a:rPr>
              <a:t>('</a:t>
            </a:r>
            <a:r>
              <a:rPr lang="en-US" sz="2000" dirty="0" err="1">
                <a:solidFill>
                  <a:schemeClr val="bg1"/>
                </a:solidFill>
              </a:rPr>
              <a:t>acf</a:t>
            </a:r>
            <a:r>
              <a:rPr lang="en-US" sz="2000" dirty="0">
                <a:solidFill>
                  <a:schemeClr val="bg1"/>
                </a:solidFill>
              </a:rPr>
              <a:t>/', '', $block['name']);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// include a template part from within the "template-parts/block" folder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if( </a:t>
            </a:r>
            <a:r>
              <a:rPr lang="en-US" sz="2000" dirty="0" err="1">
                <a:solidFill>
                  <a:schemeClr val="bg1"/>
                </a:solidFill>
              </a:rPr>
              <a:t>file_exists</a:t>
            </a:r>
            <a:r>
              <a:rPr lang="en-US" sz="2000" dirty="0">
                <a:solidFill>
                  <a:schemeClr val="bg1"/>
                </a:solidFill>
              </a:rPr>
              <a:t>(STYLESHEETPATH . "/template-parts/block/content-{$slug}.</a:t>
            </a:r>
            <a:r>
              <a:rPr lang="en-US" sz="2000" dirty="0" err="1">
                <a:solidFill>
                  <a:schemeClr val="bg1"/>
                </a:solidFill>
              </a:rPr>
              <a:t>php</a:t>
            </a:r>
            <a:r>
              <a:rPr lang="en-US" sz="2000" dirty="0">
                <a:solidFill>
                  <a:schemeClr val="bg1"/>
                </a:solidFill>
              </a:rPr>
              <a:t>") 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	include( STYLESHEETPATH . "/template-parts/block/content-{$slug}.</a:t>
            </a:r>
            <a:r>
              <a:rPr lang="en-US" sz="2000" dirty="0" err="1">
                <a:solidFill>
                  <a:schemeClr val="bg1"/>
                </a:solidFill>
              </a:rPr>
              <a:t>php</a:t>
            </a:r>
            <a:r>
              <a:rPr lang="en-US" sz="2000" dirty="0">
                <a:solidFill>
                  <a:schemeClr val="bg1"/>
                </a:solidFill>
              </a:rPr>
              <a:t>" 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	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0073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129E-35AA-F248-9839-95A1C67E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8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ACF – BLOCK – Field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F3EC7-8CF4-C34E-9CD3-10B7DB099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00" y="1385827"/>
            <a:ext cx="7086600" cy="5122626"/>
          </a:xfrm>
        </p:spPr>
      </p:pic>
    </p:spTree>
    <p:extLst>
      <p:ext uri="{BB962C8B-B14F-4D97-AF65-F5344CB8AC3E}">
        <p14:creationId xmlns:p14="http://schemas.microsoft.com/office/powerpoint/2010/main" val="112514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A630F0-0E47-A346-94F3-427201F1D500}"/>
              </a:ext>
            </a:extLst>
          </p:cNvPr>
          <p:cNvSpPr/>
          <p:nvPr/>
        </p:nvSpPr>
        <p:spPr>
          <a:xfrm>
            <a:off x="254000" y="1536700"/>
            <a:ext cx="11658600" cy="45648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794EA-DC1F-FD40-B297-EE77E896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8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ACF – BLOCK – TEMPLATE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D6BB-6996-3B47-AC16-EEFA1E064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2" y="1658142"/>
            <a:ext cx="11215688" cy="456485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&lt;?</a:t>
            </a:r>
            <a:r>
              <a:rPr lang="en-US" sz="2000" dirty="0" err="1">
                <a:solidFill>
                  <a:schemeClr val="bg1"/>
                </a:solidFill>
              </a:rPr>
              <a:t>php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// get image field (array)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$avatar = </a:t>
            </a:r>
            <a:r>
              <a:rPr lang="en-US" sz="2000" dirty="0" err="1">
                <a:solidFill>
                  <a:schemeClr val="bg1"/>
                </a:solidFill>
              </a:rPr>
              <a:t>get_field</a:t>
            </a:r>
            <a:r>
              <a:rPr lang="en-US" sz="2000" dirty="0">
                <a:solidFill>
                  <a:schemeClr val="bg1"/>
                </a:solidFill>
              </a:rPr>
              <a:t>('</a:t>
            </a:r>
            <a:r>
              <a:rPr lang="en-US" sz="2000" dirty="0" err="1">
                <a:solidFill>
                  <a:schemeClr val="bg1"/>
                </a:solidFill>
              </a:rPr>
              <a:t>author_image</a:t>
            </a:r>
            <a:r>
              <a:rPr lang="en-US" sz="2000" dirty="0">
                <a:solidFill>
                  <a:schemeClr val="bg1"/>
                </a:solidFill>
              </a:rPr>
              <a:t>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// create id attribute for specific styling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$id = 'author-' . $block['id'];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?&gt;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&lt;div id="&lt;?</a:t>
            </a:r>
            <a:r>
              <a:rPr lang="en-US" sz="2000" dirty="0" err="1">
                <a:solidFill>
                  <a:schemeClr val="bg1"/>
                </a:solidFill>
              </a:rPr>
              <a:t>php</a:t>
            </a:r>
            <a:r>
              <a:rPr lang="en-US" sz="2000" dirty="0">
                <a:solidFill>
                  <a:schemeClr val="bg1"/>
                </a:solidFill>
              </a:rPr>
              <a:t> echo $id; ?&gt;" class="</a:t>
            </a:r>
            <a:r>
              <a:rPr lang="en-US" sz="2000" dirty="0" err="1">
                <a:solidFill>
                  <a:schemeClr val="bg1"/>
                </a:solidFill>
              </a:rPr>
              <a:t>author_block</a:t>
            </a:r>
            <a:r>
              <a:rPr lang="en-US" sz="2000" dirty="0">
                <a:solidFill>
                  <a:schemeClr val="bg1"/>
                </a:solidFill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    &lt;p class="</a:t>
            </a:r>
            <a:r>
              <a:rPr lang="en-US" sz="2000" dirty="0" err="1">
                <a:solidFill>
                  <a:schemeClr val="bg1"/>
                </a:solidFill>
              </a:rPr>
              <a:t>authorHeadline</a:t>
            </a:r>
            <a:r>
              <a:rPr lang="en-US" sz="2000" dirty="0">
                <a:solidFill>
                  <a:schemeClr val="bg1"/>
                </a:solidFill>
              </a:rPr>
              <a:t>"&gt;Author Info:&lt;/p&gt;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    &lt;</a:t>
            </a:r>
            <a:r>
              <a:rPr lang="en-US" sz="2000" dirty="0" err="1">
                <a:solidFill>
                  <a:schemeClr val="bg1"/>
                </a:solidFill>
              </a:rPr>
              <a:t>img</a:t>
            </a:r>
            <a:r>
              <a:rPr lang="en-US" sz="2000" dirty="0">
                <a:solidFill>
                  <a:schemeClr val="bg1"/>
                </a:solidFill>
              </a:rPr>
              <a:t> class="</a:t>
            </a:r>
            <a:r>
              <a:rPr lang="en-US" sz="2000" dirty="0" err="1">
                <a:solidFill>
                  <a:schemeClr val="bg1"/>
                </a:solidFill>
              </a:rPr>
              <a:t>authorImage</a:t>
            </a:r>
            <a:r>
              <a:rPr lang="en-US" sz="2000" dirty="0">
                <a:solidFill>
                  <a:schemeClr val="bg1"/>
                </a:solidFill>
              </a:rPr>
              <a:t>" </a:t>
            </a:r>
            <a:r>
              <a:rPr lang="en-US" sz="2000" dirty="0" err="1">
                <a:solidFill>
                  <a:schemeClr val="bg1"/>
                </a:solidFill>
              </a:rPr>
              <a:t>src</a:t>
            </a:r>
            <a:r>
              <a:rPr lang="en-US" sz="2000" dirty="0">
                <a:solidFill>
                  <a:schemeClr val="bg1"/>
                </a:solidFill>
              </a:rPr>
              <a:t>="&lt;?</a:t>
            </a:r>
            <a:r>
              <a:rPr lang="en-US" sz="2000" dirty="0" err="1">
                <a:solidFill>
                  <a:schemeClr val="bg1"/>
                </a:solidFill>
              </a:rPr>
              <a:t>php</a:t>
            </a:r>
            <a:r>
              <a:rPr lang="en-US" sz="2000" dirty="0">
                <a:solidFill>
                  <a:schemeClr val="bg1"/>
                </a:solidFill>
              </a:rPr>
              <a:t> echo $avatar['</a:t>
            </a:r>
            <a:r>
              <a:rPr lang="en-US" sz="2000" dirty="0" err="1">
                <a:solidFill>
                  <a:schemeClr val="bg1"/>
                </a:solidFill>
              </a:rPr>
              <a:t>url</a:t>
            </a:r>
            <a:r>
              <a:rPr lang="en-US" sz="2000" dirty="0">
                <a:solidFill>
                  <a:schemeClr val="bg1"/>
                </a:solidFill>
              </a:rPr>
              <a:t>']; ?&gt;" alt="&lt;?</a:t>
            </a:r>
            <a:r>
              <a:rPr lang="en-US" sz="2000" dirty="0" err="1">
                <a:solidFill>
                  <a:schemeClr val="bg1"/>
                </a:solidFill>
              </a:rPr>
              <a:t>php</a:t>
            </a:r>
            <a:r>
              <a:rPr lang="en-US" sz="2000" dirty="0">
                <a:solidFill>
                  <a:schemeClr val="bg1"/>
                </a:solidFill>
              </a:rPr>
              <a:t> echo $avatar['alt']; ?&gt;" /&gt;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    &lt;p class="byline"&gt;&lt;?</a:t>
            </a:r>
            <a:r>
              <a:rPr lang="en-US" sz="2000" dirty="0" err="1">
                <a:solidFill>
                  <a:schemeClr val="bg1"/>
                </a:solidFill>
              </a:rPr>
              <a:t>php</a:t>
            </a:r>
            <a:r>
              <a:rPr lang="en-US" sz="2000" dirty="0">
                <a:solidFill>
                  <a:schemeClr val="bg1"/>
                </a:solidFill>
              </a:rPr>
              <a:t> echo </a:t>
            </a:r>
            <a:r>
              <a:rPr lang="en-US" sz="2000" dirty="0" err="1">
                <a:solidFill>
                  <a:schemeClr val="bg1"/>
                </a:solidFill>
              </a:rPr>
              <a:t>get_field</a:t>
            </a:r>
            <a:r>
              <a:rPr lang="en-US" sz="2000" dirty="0">
                <a:solidFill>
                  <a:schemeClr val="bg1"/>
                </a:solidFill>
              </a:rPr>
              <a:t>('</a:t>
            </a:r>
            <a:r>
              <a:rPr lang="en-US" sz="2000" dirty="0" err="1">
                <a:solidFill>
                  <a:schemeClr val="bg1"/>
                </a:solidFill>
              </a:rPr>
              <a:t>author_first_name</a:t>
            </a:r>
            <a:r>
              <a:rPr lang="en-US" sz="2000" dirty="0">
                <a:solidFill>
                  <a:schemeClr val="bg1"/>
                </a:solidFill>
              </a:rPr>
              <a:t>') . ' ' . </a:t>
            </a:r>
            <a:r>
              <a:rPr lang="en-US" sz="2000" dirty="0" err="1">
                <a:solidFill>
                  <a:schemeClr val="bg1"/>
                </a:solidFill>
              </a:rPr>
              <a:t>get_field</a:t>
            </a:r>
            <a:r>
              <a:rPr lang="en-US" sz="2000" dirty="0">
                <a:solidFill>
                  <a:schemeClr val="bg1"/>
                </a:solidFill>
              </a:rPr>
              <a:t>('</a:t>
            </a:r>
            <a:r>
              <a:rPr lang="en-US" sz="2000" dirty="0" err="1">
                <a:solidFill>
                  <a:schemeClr val="bg1"/>
                </a:solidFill>
              </a:rPr>
              <a:t>author_last_name</a:t>
            </a:r>
            <a:r>
              <a:rPr lang="en-US" sz="2000" dirty="0">
                <a:solidFill>
                  <a:schemeClr val="bg1"/>
                </a:solidFill>
              </a:rPr>
              <a:t>'); ?&gt;&lt;/p&gt;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    &lt;div class="</a:t>
            </a:r>
            <a:r>
              <a:rPr lang="en-US" sz="2000" dirty="0" err="1">
                <a:solidFill>
                  <a:schemeClr val="bg1"/>
                </a:solidFill>
              </a:rPr>
              <a:t>clr</a:t>
            </a:r>
            <a:r>
              <a:rPr lang="en-US" sz="2000" dirty="0">
                <a:solidFill>
                  <a:schemeClr val="bg1"/>
                </a:solidFill>
              </a:rPr>
              <a:t>"&gt;&lt;/div&gt;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04695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68EB-4A3A-9C41-813F-E8BFCBCC9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ACF – BLOCK	IN 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C0D41-131A-5846-A9B5-C13CA0967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5406" y="618518"/>
            <a:ext cx="4907293" cy="5935843"/>
          </a:xfrm>
        </p:spPr>
      </p:pic>
    </p:spTree>
    <p:extLst>
      <p:ext uri="{BB962C8B-B14F-4D97-AF65-F5344CB8AC3E}">
        <p14:creationId xmlns:p14="http://schemas.microsoft.com/office/powerpoint/2010/main" val="2378984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C7C-CD25-A141-8E67-E45DD6B2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ACF – BLOCK – in editor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1943E-EAF4-5241-9677-9D68159CF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4884" y="2097088"/>
            <a:ext cx="5419056" cy="3541712"/>
          </a:xfrm>
        </p:spPr>
      </p:pic>
    </p:spTree>
    <p:extLst>
      <p:ext uri="{BB962C8B-B14F-4D97-AF65-F5344CB8AC3E}">
        <p14:creationId xmlns:p14="http://schemas.microsoft.com/office/powerpoint/2010/main" val="3193553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6A16-68AB-C348-849F-1651B05F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-24508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ACF – Block – Switch to preview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2055E-C2A0-2245-A8AA-2013BE95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45" y="883822"/>
            <a:ext cx="8339131" cy="580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1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45ECBC-AD0D-A54C-B640-30EB2AD48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384800" cy="68454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7149C8-312E-A74C-A03A-2A4339F2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611" y="1366230"/>
            <a:ext cx="5384800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Johannes Gutenberg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5B1E8-D120-E044-9508-55250C28C506}"/>
              </a:ext>
            </a:extLst>
          </p:cNvPr>
          <p:cNvSpPr txBox="1"/>
          <p:nvPr/>
        </p:nvSpPr>
        <p:spPr>
          <a:xfrm>
            <a:off x="5870579" y="2711643"/>
            <a:ext cx="6122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First European to use movable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57D05-B781-164A-8D00-6F1E9E89ADF5}"/>
              </a:ext>
            </a:extLst>
          </p:cNvPr>
          <p:cNvSpPr txBox="1"/>
          <p:nvPr/>
        </p:nvSpPr>
        <p:spPr>
          <a:xfrm>
            <a:off x="5870579" y="3173308"/>
            <a:ext cx="6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Invention of a process for mass-producing movable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FF3EE-D03E-F346-B9BD-67AC79D45D18}"/>
              </a:ext>
            </a:extLst>
          </p:cNvPr>
          <p:cNvSpPr txBox="1"/>
          <p:nvPr/>
        </p:nvSpPr>
        <p:spPr>
          <a:xfrm>
            <a:off x="5870579" y="3940244"/>
            <a:ext cx="6122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use of oil-based ink for printing books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B04E6-9CE0-5748-8883-6B805046E497}"/>
              </a:ext>
            </a:extLst>
          </p:cNvPr>
          <p:cNvSpPr txBox="1"/>
          <p:nvPr/>
        </p:nvSpPr>
        <p:spPr>
          <a:xfrm>
            <a:off x="5870579" y="4419753"/>
            <a:ext cx="6122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Adjustable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75643-A0B4-2F4B-9E6F-DB0508C2BEA1}"/>
              </a:ext>
            </a:extLst>
          </p:cNvPr>
          <p:cNvSpPr txBox="1"/>
          <p:nvPr/>
        </p:nvSpPr>
        <p:spPr>
          <a:xfrm>
            <a:off x="5870579" y="4899262"/>
            <a:ext cx="6122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Mechanical movable 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FD6F3-4C79-9E4F-89A0-691F63E6AB00}"/>
              </a:ext>
            </a:extLst>
          </p:cNvPr>
          <p:cNvSpPr txBox="1"/>
          <p:nvPr/>
        </p:nvSpPr>
        <p:spPr>
          <a:xfrm>
            <a:off x="5870579" y="5378771"/>
            <a:ext cx="6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use of a wooden printing press similar to the agricultural screw presses of the period. </a:t>
            </a:r>
          </a:p>
        </p:txBody>
      </p:sp>
    </p:spTree>
    <p:extLst>
      <p:ext uri="{BB962C8B-B14F-4D97-AF65-F5344CB8AC3E}">
        <p14:creationId xmlns:p14="http://schemas.microsoft.com/office/powerpoint/2010/main" val="147522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6A16-68AB-C348-849F-1651B05F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-245082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ACF – Block – Switch to preview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8DC454-4AF7-6D4D-AC28-F0102EF0D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300" y="1010971"/>
            <a:ext cx="7708899" cy="5520784"/>
          </a:xfrm>
        </p:spPr>
      </p:pic>
    </p:spTree>
    <p:extLst>
      <p:ext uri="{BB962C8B-B14F-4D97-AF65-F5344CB8AC3E}">
        <p14:creationId xmlns:p14="http://schemas.microsoft.com/office/powerpoint/2010/main" val="2550655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9B6F-88E7-794A-890C-11D2A5313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ACF – BLOCK – 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55D28-B677-C44C-9528-CE76703E0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729" y="1970087"/>
            <a:ext cx="5465366" cy="4418637"/>
          </a:xfrm>
        </p:spPr>
      </p:pic>
    </p:spTree>
    <p:extLst>
      <p:ext uri="{BB962C8B-B14F-4D97-AF65-F5344CB8AC3E}">
        <p14:creationId xmlns:p14="http://schemas.microsoft.com/office/powerpoint/2010/main" val="3799803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14EDE-D5BA-0949-9109-5445BDBE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ACF – BLOCKs - </a:t>
            </a:r>
            <a:r>
              <a:rPr lang="en-US" dirty="0" err="1">
                <a:solidFill>
                  <a:schemeClr val="bg1"/>
                </a:solidFill>
              </a:rPr>
              <a:t>MEtaboxes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8777A-D49B-A34E-8AEE-6815E4288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Metaboxes</a:t>
            </a:r>
            <a:r>
              <a:rPr lang="en-US" dirty="0">
                <a:solidFill>
                  <a:schemeClr val="bg1"/>
                </a:solidFill>
              </a:rPr>
              <a:t> connect data to a post</a:t>
            </a:r>
          </a:p>
          <a:p>
            <a:r>
              <a:rPr lang="en-US" dirty="0">
                <a:solidFill>
                  <a:schemeClr val="bg1"/>
                </a:solidFill>
              </a:rPr>
              <a:t>Blocks put content into a post content area</a:t>
            </a:r>
          </a:p>
        </p:txBody>
      </p:sp>
    </p:spTree>
    <p:extLst>
      <p:ext uri="{BB962C8B-B14F-4D97-AF65-F5344CB8AC3E}">
        <p14:creationId xmlns:p14="http://schemas.microsoft.com/office/powerpoint/2010/main" val="217318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EC7E-59BD-5C48-A7D3-4D36BABA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Reusable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87FE-98A2-FF42-9D6B-F5D247579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Update once update everywhere used.</a:t>
            </a:r>
          </a:p>
          <a:p>
            <a:r>
              <a:rPr lang="en-US" dirty="0">
                <a:solidFill>
                  <a:schemeClr val="bg1"/>
                </a:solidFill>
              </a:rPr>
              <a:t>Good for Call-outs</a:t>
            </a:r>
          </a:p>
        </p:txBody>
      </p:sp>
    </p:spTree>
    <p:extLst>
      <p:ext uri="{BB962C8B-B14F-4D97-AF65-F5344CB8AC3E}">
        <p14:creationId xmlns:p14="http://schemas.microsoft.com/office/powerpoint/2010/main" val="198791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3AA8-48A0-CC40-BBB7-C6737A10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9118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Helpful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38504-593A-4144-91AF-9FAD9CCB6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8142"/>
            <a:ext cx="9905999" cy="50093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https://wordpress.org/plugins/classic-editor/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https://wordpress.org/gutenberg/handbook/reference/faq/#how-will-editor-styles-work</a:t>
            </a:r>
            <a:r>
              <a:rPr lang="en-US" sz="2000" dirty="0">
                <a:solidFill>
                  <a:schemeClr val="bg1"/>
                </a:solidFill>
              </a:rPr>
              <a:t> - Loading styles into </a:t>
            </a:r>
            <a:r>
              <a:rPr lang="en-US" sz="2000" dirty="0" err="1">
                <a:solidFill>
                  <a:schemeClr val="bg1"/>
                </a:solidFill>
              </a:rPr>
              <a:t>gutenberg</a:t>
            </a:r>
            <a:r>
              <a:rPr lang="en-US" sz="2000" dirty="0">
                <a:solidFill>
                  <a:schemeClr val="bg1"/>
                </a:solidFill>
              </a:rPr>
              <a:t> editor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https://github.com/WordPress/gutenberg/labels/Accessibility</a:t>
            </a:r>
            <a:r>
              <a:rPr lang="en-US" sz="2000" dirty="0">
                <a:solidFill>
                  <a:schemeClr val="bg1"/>
                </a:solidFill>
              </a:rPr>
              <a:t> - Accessibility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https://wordpress.org/gutenberg/handbook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https://wordpress.org/gutenberg/handbook/blocks/</a:t>
            </a:r>
            <a:r>
              <a:rPr lang="en-US" sz="2000" dirty="0">
                <a:solidFill>
                  <a:schemeClr val="bg1"/>
                </a:solidFill>
              </a:rPr>
              <a:t>  Block Creation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https://richtabor.com/gutenberg-customizer-colors/</a:t>
            </a:r>
            <a:r>
              <a:rPr lang="en-US" sz="2000" dirty="0">
                <a:solidFill>
                  <a:schemeClr val="bg1"/>
                </a:solidFill>
              </a:rPr>
              <a:t> Customizer colors into palette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https://wordpress.org/plugins/block-unit-test/</a:t>
            </a:r>
            <a:r>
              <a:rPr lang="en-US" sz="2000" dirty="0">
                <a:solidFill>
                  <a:schemeClr val="bg1"/>
                </a:solidFill>
              </a:rPr>
              <a:t>  Block creator for style testing.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https://wordpress.org/gutenberg/handbook/templates/</a:t>
            </a:r>
            <a:r>
              <a:rPr lang="en-US" sz="2000" dirty="0">
                <a:solidFill>
                  <a:schemeClr val="bg1"/>
                </a:solidFill>
              </a:rPr>
              <a:t> - Locked Templates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https://wordpress.org/gutenberg/handbook/extensibility/extending-blocks/#hiding-blocks-from-the-inserter</a:t>
            </a:r>
            <a:r>
              <a:rPr lang="en-US" sz="2000" dirty="0">
                <a:solidFill>
                  <a:schemeClr val="bg1"/>
                </a:solidFill>
              </a:rPr>
              <a:t> - Removing blocks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https://richtabor.com/add-wordpress-theme-styles-to-gutenberg/</a:t>
            </a:r>
            <a:r>
              <a:rPr lang="en-US" sz="2000" dirty="0">
                <a:solidFill>
                  <a:schemeClr val="bg1"/>
                </a:solidFill>
              </a:rPr>
              <a:t> - (WYSIPCETWG)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58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04C2E4-84D4-CE40-A0DD-0E280E659CB3}"/>
              </a:ext>
            </a:extLst>
          </p:cNvPr>
          <p:cNvSpPr/>
          <p:nvPr/>
        </p:nvSpPr>
        <p:spPr>
          <a:xfrm>
            <a:off x="4394200" y="2946400"/>
            <a:ext cx="3187700" cy="9779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0C51B-0133-064F-802C-9760A516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0734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D2A3-EF64-294E-B3BA-9BF0FE5A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Thanks for your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C2653-2D35-604A-90F4-9738D740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271" y="1658144"/>
            <a:ext cx="4722282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CAEE8-84CF-E948-AB2B-D607EB5AD64D}"/>
              </a:ext>
            </a:extLst>
          </p:cNvPr>
          <p:cNvSpPr txBox="1"/>
          <p:nvPr/>
        </p:nvSpPr>
        <p:spPr>
          <a:xfrm>
            <a:off x="4552002" y="5593151"/>
            <a:ext cx="3084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Daniel Greig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greig@earthlinginteractive.com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27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0055-22B8-F847-82C2-90FAA29D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Topics I didn’t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72D9-F3C9-8943-AA4C-A80CC1E9A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blocks ( React ) </a:t>
            </a:r>
          </a:p>
          <a:p>
            <a:r>
              <a:rPr lang="en-US" dirty="0">
                <a:solidFill>
                  <a:schemeClr val="bg1"/>
                </a:solidFill>
              </a:rPr>
              <a:t>What this means for Page builders</a:t>
            </a:r>
          </a:p>
          <a:p>
            <a:r>
              <a:rPr lang="en-US" dirty="0">
                <a:solidFill>
                  <a:schemeClr val="bg1"/>
                </a:solidFill>
              </a:rPr>
              <a:t>Accessibility concerns</a:t>
            </a:r>
          </a:p>
        </p:txBody>
      </p:sp>
    </p:spTree>
    <p:extLst>
      <p:ext uri="{BB962C8B-B14F-4D97-AF65-F5344CB8AC3E}">
        <p14:creationId xmlns:p14="http://schemas.microsoft.com/office/powerpoint/2010/main" val="324634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6B86-BD61-0F4A-B266-AD12487A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Gutenberg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CBC24-7528-074E-B7F5-BA609E5F0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Extendable Content builder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Provides a standard set of blocks for content creation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Creation of Reusable Blocks</a:t>
            </a:r>
          </a:p>
          <a:p>
            <a:r>
              <a:rPr lang="en-US" dirty="0">
                <a:solidFill>
                  <a:schemeClr val="bg1"/>
                </a:solidFill>
              </a:rPr>
              <a:t>What You See Is Probably Close Enough To What You Get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(WYSIPCETWYG)</a:t>
            </a:r>
          </a:p>
        </p:txBody>
      </p:sp>
    </p:spTree>
    <p:extLst>
      <p:ext uri="{BB962C8B-B14F-4D97-AF65-F5344CB8AC3E}">
        <p14:creationId xmlns:p14="http://schemas.microsoft.com/office/powerpoint/2010/main" val="83382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87D358-9BFD-9445-97C7-76F6A9E329E0}"/>
              </a:ext>
            </a:extLst>
          </p:cNvPr>
          <p:cNvSpPr/>
          <p:nvPr/>
        </p:nvSpPr>
        <p:spPr>
          <a:xfrm>
            <a:off x="-1" y="0"/>
            <a:ext cx="12462933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FF714-CBD8-3B40-BF74-F676477D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921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Building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03B24-DEC3-B942-8E29-957344C90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61737"/>
            <a:ext cx="4412720" cy="2800767"/>
          </a:xfrm>
        </p:spPr>
        <p:txBody>
          <a:bodyPr wrap="square" lIns="91440" tIns="91440" numCol="2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Paragraph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Image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Gallery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Heading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Quote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List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Cover Image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Video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Audio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590F6-B7A5-FD46-9C26-E34B201CA43D}"/>
              </a:ext>
            </a:extLst>
          </p:cNvPr>
          <p:cNvSpPr txBox="1"/>
          <p:nvPr/>
        </p:nvSpPr>
        <p:spPr>
          <a:xfrm>
            <a:off x="6787755" y="1761737"/>
            <a:ext cx="5082510" cy="2304910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Pullquote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Table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Preformatted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Code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Custom HTML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Classic Text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Verse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3BF89-BDC8-E247-84D7-A417F3E7E2E6}"/>
              </a:ext>
            </a:extLst>
          </p:cNvPr>
          <p:cNvSpPr txBox="1"/>
          <p:nvPr/>
        </p:nvSpPr>
        <p:spPr>
          <a:xfrm>
            <a:off x="1141413" y="1141212"/>
            <a:ext cx="2574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Common Blocks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B211A-5E46-2248-AD24-7BA58E7A8EEA}"/>
              </a:ext>
            </a:extLst>
          </p:cNvPr>
          <p:cNvSpPr txBox="1"/>
          <p:nvPr/>
        </p:nvSpPr>
        <p:spPr>
          <a:xfrm>
            <a:off x="6787755" y="1115859"/>
            <a:ext cx="179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Formatting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9612B1-8FBF-BA44-AD14-B3EE41A16A5D}"/>
              </a:ext>
            </a:extLst>
          </p:cNvPr>
          <p:cNvSpPr txBox="1">
            <a:spLocks/>
          </p:cNvSpPr>
          <p:nvPr/>
        </p:nvSpPr>
        <p:spPr>
          <a:xfrm>
            <a:off x="1141413" y="4934056"/>
            <a:ext cx="4412720" cy="1263544"/>
          </a:xfrm>
          <a:prstGeom prst="rect">
            <a:avLst/>
          </a:prstGeom>
        </p:spPr>
        <p:txBody>
          <a:bodyPr vert="horz" wrap="none" lIns="91440" tIns="91440" rIns="91440" bIns="0" numCol="2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Separator</a:t>
            </a:r>
          </a:p>
          <a:p>
            <a:r>
              <a:rPr lang="en-US" dirty="0">
                <a:solidFill>
                  <a:schemeClr val="bg1"/>
                </a:solidFill>
              </a:rPr>
              <a:t>More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Button</a:t>
            </a:r>
          </a:p>
          <a:p>
            <a:r>
              <a:rPr lang="en-US" dirty="0">
                <a:solidFill>
                  <a:schemeClr val="bg1"/>
                </a:solidFill>
              </a:rPr>
              <a:t>Text Columns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67880-11B6-574E-9146-A32204B7CA66}"/>
              </a:ext>
            </a:extLst>
          </p:cNvPr>
          <p:cNvSpPr txBox="1"/>
          <p:nvPr/>
        </p:nvSpPr>
        <p:spPr>
          <a:xfrm>
            <a:off x="1141413" y="4313530"/>
            <a:ext cx="222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Layout Blocks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57C149D-B9B2-9448-80CA-DD658E771E88}"/>
              </a:ext>
            </a:extLst>
          </p:cNvPr>
          <p:cNvSpPr txBox="1">
            <a:spLocks/>
          </p:cNvSpPr>
          <p:nvPr/>
        </p:nvSpPr>
        <p:spPr>
          <a:xfrm>
            <a:off x="6802172" y="4934056"/>
            <a:ext cx="4412720" cy="1263544"/>
          </a:xfrm>
          <a:prstGeom prst="rect">
            <a:avLst/>
          </a:prstGeom>
        </p:spPr>
        <p:txBody>
          <a:bodyPr vert="horz" wrap="none" lIns="91440" tIns="91440" rIns="91440" bIns="0" numCol="2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Latest Posts</a:t>
            </a:r>
          </a:p>
          <a:p>
            <a:r>
              <a:rPr lang="en-US" dirty="0" err="1">
                <a:solidFill>
                  <a:schemeClr val="bg1"/>
                </a:solidFill>
              </a:rPr>
              <a:t>Catagories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Shortcode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81582-58FA-EA49-ACB1-E605B36E1FB2}"/>
              </a:ext>
            </a:extLst>
          </p:cNvPr>
          <p:cNvSpPr txBox="1"/>
          <p:nvPr/>
        </p:nvSpPr>
        <p:spPr>
          <a:xfrm>
            <a:off x="6802172" y="4313530"/>
            <a:ext cx="1363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Widgets</a:t>
            </a:r>
          </a:p>
        </p:txBody>
      </p:sp>
    </p:spTree>
    <p:extLst>
      <p:ext uri="{BB962C8B-B14F-4D97-AF65-F5344CB8AC3E}">
        <p14:creationId xmlns:p14="http://schemas.microsoft.com/office/powerpoint/2010/main" val="18048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8EF6D-97E7-6141-8826-61504469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</a:t>
            </a:r>
            <a:r>
              <a:rPr lang="en-US" dirty="0" err="1">
                <a:solidFill>
                  <a:schemeClr val="bg1"/>
                </a:solidFill>
              </a:rPr>
              <a:t>gutenberg</a:t>
            </a:r>
            <a:r>
              <a:rPr lang="en-US" dirty="0">
                <a:solidFill>
                  <a:schemeClr val="bg1"/>
                </a:solidFill>
              </a:rPr>
              <a:t> isn’t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AAD3E-EE70-9D4C-87B7-A5B76949E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Theme</a:t>
            </a:r>
          </a:p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  <a:p>
            <a:r>
              <a:rPr lang="en-US" dirty="0">
                <a:solidFill>
                  <a:schemeClr val="bg1"/>
                </a:solidFill>
              </a:rPr>
              <a:t>Structured Data</a:t>
            </a:r>
          </a:p>
          <a:p>
            <a:r>
              <a:rPr lang="en-US" dirty="0">
                <a:solidFill>
                  <a:schemeClr val="bg1"/>
                </a:solidFill>
              </a:rPr>
              <a:t>Magic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233F3-1A9E-8942-A469-F83A2913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397094">
            <a:off x="8779466" y="2446667"/>
            <a:ext cx="3455706" cy="489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9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DCAE-807B-8B47-AB3D-DF1876E5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When Will it be Released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008C3-C6BA-1849-A832-DE86DE204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Development Started: Nov. 15</a:t>
            </a:r>
            <a:r>
              <a:rPr lang="en-US" baseline="30000" dirty="0">
                <a:solidFill>
                  <a:schemeClr val="bg1"/>
                </a:solidFill>
              </a:rPr>
              <a:t>th </a:t>
            </a:r>
            <a:r>
              <a:rPr lang="en-US" dirty="0">
                <a:solidFill>
                  <a:schemeClr val="bg1"/>
                </a:solidFill>
              </a:rPr>
              <a:t>2017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Released into Core: Nov. 19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Plugin: NOW!</a:t>
            </a:r>
          </a:p>
        </p:txBody>
      </p:sp>
    </p:spTree>
    <p:extLst>
      <p:ext uri="{BB962C8B-B14F-4D97-AF65-F5344CB8AC3E}">
        <p14:creationId xmlns:p14="http://schemas.microsoft.com/office/powerpoint/2010/main" val="208047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9E9C9-8A9F-D04C-8D47-B846C814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Wordpress</a:t>
            </a:r>
            <a:r>
              <a:rPr lang="en-US" dirty="0">
                <a:solidFill>
                  <a:schemeClr val="bg1"/>
                </a:solidFill>
              </a:rPr>
              <a:t> 5.0 release: Current sites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99E59C-D1C7-9942-8E00-36496C968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271" y="2382009"/>
            <a:ext cx="4722282" cy="3541712"/>
          </a:xfrm>
          <a:effectLst>
            <a:glow rad="444500">
              <a:schemeClr val="bg1">
                <a:alpha val="2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765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16523</TotalTime>
  <Words>1319</Words>
  <Application>Microsoft Macintosh PowerPoint</Application>
  <PresentationFormat>Widescreen</PresentationFormat>
  <Paragraphs>299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MS Gothic</vt:lpstr>
      <vt:lpstr>Arial</vt:lpstr>
      <vt:lpstr>Calibri</vt:lpstr>
      <vt:lpstr>Grotesque</vt:lpstr>
      <vt:lpstr>Stencil</vt:lpstr>
      <vt:lpstr>Trebuchet MS</vt:lpstr>
      <vt:lpstr>Tw Cen MT</vt:lpstr>
      <vt:lpstr>Circuit</vt:lpstr>
      <vt:lpstr>Extending and Writing with Gutenberg</vt:lpstr>
      <vt:lpstr>Daniel Greig </vt:lpstr>
      <vt:lpstr>The GuTENBERG PRESS</vt:lpstr>
      <vt:lpstr>Johannes Gutenberg</vt:lpstr>
      <vt:lpstr>What Gutenberg is</vt:lpstr>
      <vt:lpstr>Building Block</vt:lpstr>
      <vt:lpstr>What gutenberg isn’t</vt:lpstr>
      <vt:lpstr>When Will it be Released</vt:lpstr>
      <vt:lpstr>Wordpress 5.0 release: Current sites</vt:lpstr>
      <vt:lpstr>Wordpress 5.0 – Panic?</vt:lpstr>
      <vt:lpstr>PowerPoint Presentation</vt:lpstr>
      <vt:lpstr>PowerPoint Presentation</vt:lpstr>
      <vt:lpstr>PowerPoint Presentation</vt:lpstr>
      <vt:lpstr>What can I Do</vt:lpstr>
      <vt:lpstr>Limit the Blocks</vt:lpstr>
      <vt:lpstr>Limit Blocks by POST TYPE</vt:lpstr>
      <vt:lpstr>Colors</vt:lpstr>
      <vt:lpstr>Colors</vt:lpstr>
      <vt:lpstr>Colors:</vt:lpstr>
      <vt:lpstr>Colors:</vt:lpstr>
      <vt:lpstr>Block Styling</vt:lpstr>
      <vt:lpstr>Adding Styles</vt:lpstr>
      <vt:lpstr>Enqueue script</vt:lpstr>
      <vt:lpstr>Style Selection</vt:lpstr>
      <vt:lpstr>Block Styles</vt:lpstr>
      <vt:lpstr>Custom Post type Templates</vt:lpstr>
      <vt:lpstr>Custom Post type Locking</vt:lpstr>
      <vt:lpstr>MetaBoxes</vt:lpstr>
      <vt:lpstr>PowerPoint Presentation</vt:lpstr>
      <vt:lpstr>Gutenberg on Metabox</vt:lpstr>
      <vt:lpstr>Metabox – why is it broke?</vt:lpstr>
      <vt:lpstr>Advanced Custom Fields</vt:lpstr>
      <vt:lpstr>ACF – Block - Init</vt:lpstr>
      <vt:lpstr>ACF – Block – Template Callback</vt:lpstr>
      <vt:lpstr>ACF – BLOCK – Field Group</vt:lpstr>
      <vt:lpstr>ACF – BLOCK – TEMPLATE part</vt:lpstr>
      <vt:lpstr>ACF – BLOCK IN use</vt:lpstr>
      <vt:lpstr>ACF – BLOCK – in editor</vt:lpstr>
      <vt:lpstr>ACF – Block – Switch to preview</vt:lpstr>
      <vt:lpstr>ACF – Block – Switch to preview</vt:lpstr>
      <vt:lpstr>ACF – BLOCK – on page</vt:lpstr>
      <vt:lpstr>ACF – BLOCKs - MEtaboxes</vt:lpstr>
      <vt:lpstr>Reusable Blocks</vt:lpstr>
      <vt:lpstr>Helpful links</vt:lpstr>
      <vt:lpstr>Questions?</vt:lpstr>
      <vt:lpstr>Thanks for your time</vt:lpstr>
      <vt:lpstr>Topics I didn’t touch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and Writing with Gutenberg</dc:title>
  <dc:creator>Microsoft Office User</dc:creator>
  <cp:lastModifiedBy>Microsoft Office User</cp:lastModifiedBy>
  <cp:revision>78</cp:revision>
  <dcterms:created xsi:type="dcterms:W3CDTF">2018-10-19T15:26:27Z</dcterms:created>
  <dcterms:modified xsi:type="dcterms:W3CDTF">2018-11-03T18:00:56Z</dcterms:modified>
</cp:coreProperties>
</file>